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80" r:id="rId4"/>
    <p:sldId id="281" r:id="rId5"/>
    <p:sldId id="274" r:id="rId6"/>
    <p:sldId id="275" r:id="rId7"/>
    <p:sldId id="282" r:id="rId8"/>
    <p:sldId id="283" r:id="rId9"/>
    <p:sldId id="284" r:id="rId10"/>
    <p:sldId id="285" r:id="rId11"/>
    <p:sldId id="276" r:id="rId12"/>
    <p:sldId id="286" r:id="rId13"/>
    <p:sldId id="287"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758" autoAdjust="0"/>
  </p:normalViewPr>
  <p:slideViewPr>
    <p:cSldViewPr>
      <p:cViewPr varScale="1">
        <p:scale>
          <a:sx n="53" d="100"/>
          <a:sy n="53" d="100"/>
        </p:scale>
        <p:origin x="189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Exercise</a:t>
            </a:r>
            <a:r>
              <a:rPr lang="en-GB" b="1" baseline="0" dirty="0" smtClean="0"/>
              <a:t> 3.1b</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2406036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exercise 3.1c</a:t>
            </a:r>
          </a:p>
          <a:p>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1953740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smtClean="0"/>
              <a:t>see </a:t>
            </a:r>
            <a:r>
              <a:rPr lang="en-GB" b="1" dirty="0" smtClean="0"/>
              <a:t>www.youtube.com/watch?v=lLsAd-hA2Po. </a:t>
            </a:r>
            <a:r>
              <a:rPr lang="en-GB" b="0" dirty="0" smtClean="0"/>
              <a:t>In this three-minute video, Ben </a:t>
            </a:r>
            <a:r>
              <a:rPr lang="en-GB" b="0" dirty="0" err="1" smtClean="0"/>
              <a:t>Heineman</a:t>
            </a:r>
            <a:r>
              <a:rPr lang="en-GB" b="0" dirty="0" smtClean="0"/>
              <a:t>, General Electric's former general counsel, talks about the ethics of global sourcing. He offers three reasons (three intentions) for ensuring that his company’s suppliers meet certain ethical standards, rather than simply buying on price. The first two reasons are quite instrumental in character; the third resonates with Kant’s advocacy of acting out of a rational sense of duty, thus illustrating how this might be applied to business. </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4258641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14</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167880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also </a:t>
            </a:r>
            <a:r>
              <a:rPr lang="en-GB" b="1" dirty="0" smtClean="0"/>
              <a:t>Exercise 3.1a </a:t>
            </a:r>
            <a:r>
              <a:rPr lang="en-GB" dirty="0" smtClean="0"/>
              <a:t>regarding the apportioning of ethical responsibility</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2224906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140090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1041921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2689361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941448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2494203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lstStyle/>
          <a:p>
            <a:r>
              <a:rPr lang="en-GB" dirty="0" smtClean="0"/>
              <a:t>3.1 Kantian Theory – Part One</a:t>
            </a:r>
          </a:p>
          <a:p>
            <a:r>
              <a:rPr lang="en-GB" dirty="0" smtClean="0"/>
              <a:t>Kant’s Moral Philosophy</a:t>
            </a:r>
          </a:p>
        </p:txBody>
      </p:sp>
    </p:spTree>
    <p:extLst>
      <p:ext uri="{BB962C8B-B14F-4D97-AF65-F5344CB8AC3E}">
        <p14:creationId xmlns:p14="http://schemas.microsoft.com/office/powerpoint/2010/main" val="131649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600201"/>
            <a:ext cx="8229600" cy="1396752"/>
          </a:xfrm>
        </p:spPr>
        <p:txBody>
          <a:bodyPr>
            <a:normAutofit/>
          </a:bodyPr>
          <a:lstStyle/>
          <a:p>
            <a:pPr marL="0" indent="0">
              <a:buNone/>
            </a:pPr>
            <a:r>
              <a:rPr lang="en-GB" dirty="0" smtClean="0"/>
              <a:t>why is </a:t>
            </a:r>
            <a:r>
              <a:rPr lang="en-GB" b="1" dirty="0" smtClean="0"/>
              <a:t>reason</a:t>
            </a:r>
            <a:r>
              <a:rPr lang="en-GB" dirty="0" smtClean="0"/>
              <a:t> more deserving of ethical esteem than </a:t>
            </a:r>
            <a:r>
              <a:rPr lang="en-GB" b="1" dirty="0" smtClean="0"/>
              <a:t>sentiment</a:t>
            </a:r>
            <a:r>
              <a:rPr lang="en-GB" dirty="0" smtClean="0"/>
              <a:t>?</a:t>
            </a:r>
          </a:p>
          <a:p>
            <a:endParaRPr lang="en-GB" dirty="0"/>
          </a:p>
        </p:txBody>
      </p:sp>
      <p:sp>
        <p:nvSpPr>
          <p:cNvPr id="6" name="Right Arrow 5"/>
          <p:cNvSpPr/>
          <p:nvPr/>
        </p:nvSpPr>
        <p:spPr>
          <a:xfrm>
            <a:off x="611560" y="3284984"/>
            <a:ext cx="2520280"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563888" y="3212976"/>
            <a:ext cx="5112568" cy="3046988"/>
          </a:xfrm>
          <a:prstGeom prst="rect">
            <a:avLst/>
          </a:prstGeom>
          <a:noFill/>
        </p:spPr>
        <p:txBody>
          <a:bodyPr wrap="square" rtlCol="0">
            <a:spAutoFit/>
          </a:bodyPr>
          <a:lstStyle/>
          <a:p>
            <a:r>
              <a:rPr lang="en-GB" sz="3200" dirty="0" smtClean="0"/>
              <a:t>because to act out of </a:t>
            </a:r>
            <a:r>
              <a:rPr lang="en-GB" sz="3200" b="1" dirty="0" smtClean="0"/>
              <a:t>reason</a:t>
            </a:r>
            <a:r>
              <a:rPr lang="en-GB" sz="3200" dirty="0" smtClean="0"/>
              <a:t> is to </a:t>
            </a:r>
            <a:r>
              <a:rPr lang="en-GB" sz="3200" b="1" dirty="0" smtClean="0"/>
              <a:t>act freely</a:t>
            </a:r>
          </a:p>
          <a:p>
            <a:r>
              <a:rPr lang="en-GB" sz="3200" dirty="0" smtClean="0"/>
              <a:t>whereas  acting out of </a:t>
            </a:r>
            <a:r>
              <a:rPr lang="en-GB" sz="3200" b="1" dirty="0" smtClean="0"/>
              <a:t>sentiment</a:t>
            </a:r>
            <a:r>
              <a:rPr lang="en-GB" sz="3200" dirty="0" smtClean="0"/>
              <a:t>  is </a:t>
            </a:r>
            <a:r>
              <a:rPr lang="en-GB" sz="3200" b="1" dirty="0" smtClean="0"/>
              <a:t>not acting freely</a:t>
            </a:r>
          </a:p>
          <a:p>
            <a:endParaRPr lang="en-GB" sz="3200" b="1" dirty="0"/>
          </a:p>
        </p:txBody>
      </p:sp>
    </p:spTree>
    <p:extLst>
      <p:ext uri="{BB962C8B-B14F-4D97-AF65-F5344CB8AC3E}">
        <p14:creationId xmlns:p14="http://schemas.microsoft.com/office/powerpoint/2010/main" val="25734010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reason as an expression of human freedom</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dirty="0" smtClean="0"/>
              <a:t>according to Kant, </a:t>
            </a:r>
          </a:p>
          <a:p>
            <a:r>
              <a:rPr lang="en-GB" b="1" dirty="0" smtClean="0"/>
              <a:t>animals</a:t>
            </a:r>
            <a:r>
              <a:rPr lang="en-GB" dirty="0" smtClean="0"/>
              <a:t> are motivated by </a:t>
            </a:r>
            <a:r>
              <a:rPr lang="en-GB" b="1" dirty="0" smtClean="0"/>
              <a:t>sentiment</a:t>
            </a:r>
          </a:p>
          <a:p>
            <a:r>
              <a:rPr lang="en-GB" b="1" dirty="0" smtClean="0"/>
              <a:t>humans</a:t>
            </a:r>
            <a:r>
              <a:rPr lang="en-GB" dirty="0" smtClean="0"/>
              <a:t> are motivated by sentiment, but they are also motivated by </a:t>
            </a:r>
            <a:r>
              <a:rPr lang="en-GB" b="1" dirty="0" smtClean="0"/>
              <a:t>reason</a:t>
            </a:r>
          </a:p>
          <a:p>
            <a:r>
              <a:rPr lang="en-GB" dirty="0" smtClean="0"/>
              <a:t>the capacity to </a:t>
            </a:r>
            <a:r>
              <a:rPr lang="en-GB" b="1" dirty="0" smtClean="0"/>
              <a:t>assert reason over sentiment </a:t>
            </a:r>
            <a:r>
              <a:rPr lang="en-GB" dirty="0" smtClean="0"/>
              <a:t>is an important part of being human</a:t>
            </a:r>
          </a:p>
          <a:p>
            <a:r>
              <a:rPr lang="en-GB" dirty="0" smtClean="0"/>
              <a:t>it is also an </a:t>
            </a:r>
            <a:r>
              <a:rPr lang="en-GB" b="1" dirty="0" smtClean="0"/>
              <a:t>expression</a:t>
            </a:r>
            <a:r>
              <a:rPr lang="en-GB" dirty="0" smtClean="0"/>
              <a:t> </a:t>
            </a:r>
            <a:r>
              <a:rPr lang="en-GB" b="1" dirty="0" smtClean="0"/>
              <a:t>of human freedom</a:t>
            </a:r>
          </a:p>
          <a:p>
            <a:endParaRPr lang="en-GB" b="1" dirty="0"/>
          </a:p>
          <a:p>
            <a:pPr marL="0" indent="0" algn="r">
              <a:buNone/>
            </a:pPr>
            <a:r>
              <a:rPr lang="en-GB" dirty="0"/>
              <a:t>a</a:t>
            </a:r>
            <a:r>
              <a:rPr lang="en-GB" dirty="0" smtClean="0"/>
              <a:t>nd …</a:t>
            </a:r>
          </a:p>
        </p:txBody>
      </p:sp>
    </p:spTree>
    <p:extLst>
      <p:ext uri="{BB962C8B-B14F-4D97-AF65-F5344CB8AC3E}">
        <p14:creationId xmlns:p14="http://schemas.microsoft.com/office/powerpoint/2010/main" val="1201368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3. ethics </a:t>
            </a:r>
            <a:r>
              <a:rPr lang="en-GB" dirty="0"/>
              <a:t>presupposes the importance of </a:t>
            </a:r>
            <a:r>
              <a:rPr lang="en-GB" b="1" dirty="0" smtClean="0"/>
              <a:t>freedom</a:t>
            </a:r>
            <a:endParaRPr lang="en-GB" b="1" dirty="0"/>
          </a:p>
        </p:txBody>
      </p:sp>
      <p:sp>
        <p:nvSpPr>
          <p:cNvPr id="3" name="Content Placeholder 2"/>
          <p:cNvSpPr>
            <a:spLocks noGrp="1"/>
          </p:cNvSpPr>
          <p:nvPr>
            <p:ph idx="1"/>
          </p:nvPr>
        </p:nvSpPr>
        <p:spPr/>
        <p:txBody>
          <a:bodyPr/>
          <a:lstStyle/>
          <a:p>
            <a:pPr marL="0" indent="0">
              <a:buNone/>
            </a:pPr>
            <a:r>
              <a:rPr lang="en-GB" dirty="0" smtClean="0"/>
              <a:t>were we not free to choose how we act, we could not be held ethically responsible for our actions</a:t>
            </a:r>
            <a:endParaRPr lang="en-GB" dirty="0"/>
          </a:p>
        </p:txBody>
      </p:sp>
    </p:spTree>
    <p:extLst>
      <p:ext uri="{BB962C8B-B14F-4D97-AF65-F5344CB8AC3E}">
        <p14:creationId xmlns:p14="http://schemas.microsoft.com/office/powerpoint/2010/main" val="2240764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in summary</a:t>
            </a:r>
            <a:endParaRPr lang="en-GB" dirty="0"/>
          </a:p>
        </p:txBody>
      </p:sp>
      <p:sp>
        <p:nvSpPr>
          <p:cNvPr id="3" name="Content Placeholder 2"/>
          <p:cNvSpPr>
            <a:spLocks noGrp="1"/>
          </p:cNvSpPr>
          <p:nvPr>
            <p:ph idx="1"/>
          </p:nvPr>
        </p:nvSpPr>
        <p:spPr>
          <a:xfrm>
            <a:off x="251520" y="1988840"/>
            <a:ext cx="2736304" cy="1584176"/>
          </a:xfrm>
          <a:ln>
            <a:solidFill>
              <a:schemeClr val="tx1"/>
            </a:solidFill>
          </a:ln>
        </p:spPr>
        <p:txBody>
          <a:bodyPr>
            <a:normAutofit lnSpcReduction="10000"/>
          </a:bodyPr>
          <a:lstStyle/>
          <a:p>
            <a:pPr marL="0" indent="0" algn="ctr">
              <a:buNone/>
            </a:pPr>
            <a:r>
              <a:rPr lang="en-GB" sz="2600" dirty="0" smtClean="0"/>
              <a:t>an </a:t>
            </a:r>
            <a:r>
              <a:rPr lang="en-GB" sz="2600" dirty="0"/>
              <a:t>ethically right act is one which is performed out of good </a:t>
            </a:r>
            <a:r>
              <a:rPr lang="en-GB" sz="2600" b="1" dirty="0"/>
              <a:t>intention</a:t>
            </a:r>
          </a:p>
          <a:p>
            <a:endParaRPr lang="en-GB" dirty="0"/>
          </a:p>
        </p:txBody>
      </p:sp>
      <p:sp>
        <p:nvSpPr>
          <p:cNvPr id="4" name="Text Box 2"/>
          <p:cNvSpPr txBox="1">
            <a:spLocks noChangeArrowheads="1"/>
          </p:cNvSpPr>
          <p:nvPr/>
        </p:nvSpPr>
        <p:spPr bwMode="auto">
          <a:xfrm>
            <a:off x="3275856" y="1988840"/>
            <a:ext cx="2664296" cy="158417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2400" b="1" dirty="0" smtClean="0">
                <a:effectLst/>
                <a:latin typeface="+mj-lt"/>
                <a:ea typeface="Calibri"/>
              </a:rPr>
              <a:t>reason</a:t>
            </a:r>
            <a:r>
              <a:rPr lang="en-GB" sz="2400" dirty="0">
                <a:latin typeface="+mj-lt"/>
                <a:ea typeface="Calibri"/>
              </a:rPr>
              <a:t> </a:t>
            </a:r>
            <a:r>
              <a:rPr lang="en-GB" sz="2400" dirty="0" smtClean="0">
                <a:effectLst/>
                <a:latin typeface="+mj-lt"/>
                <a:ea typeface="Calibri"/>
              </a:rPr>
              <a:t>is </a:t>
            </a:r>
            <a:r>
              <a:rPr lang="en-GB" sz="2400" dirty="0">
                <a:effectLst/>
                <a:latin typeface="+mj-lt"/>
                <a:ea typeface="Calibri"/>
              </a:rPr>
              <a:t>more important than sentiment for ethics</a:t>
            </a:r>
          </a:p>
        </p:txBody>
      </p:sp>
      <p:sp>
        <p:nvSpPr>
          <p:cNvPr id="5" name="Text Box 2"/>
          <p:cNvSpPr txBox="1">
            <a:spLocks noChangeArrowheads="1"/>
          </p:cNvSpPr>
          <p:nvPr/>
        </p:nvSpPr>
        <p:spPr bwMode="auto">
          <a:xfrm>
            <a:off x="6228184" y="1988840"/>
            <a:ext cx="2592288" cy="158417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2400" dirty="0" smtClean="0">
                <a:effectLst/>
                <a:latin typeface="+mj-lt"/>
                <a:ea typeface="Calibri"/>
              </a:rPr>
              <a:t>ethics </a:t>
            </a:r>
            <a:r>
              <a:rPr lang="en-GB" sz="2400" dirty="0">
                <a:effectLst/>
                <a:latin typeface="+mj-lt"/>
                <a:ea typeface="Calibri"/>
              </a:rPr>
              <a:t>presupposes that we are </a:t>
            </a:r>
            <a:r>
              <a:rPr lang="en-GB" sz="2400" b="1" dirty="0">
                <a:effectLst/>
                <a:latin typeface="+mj-lt"/>
                <a:ea typeface="Calibri"/>
              </a:rPr>
              <a:t>free</a:t>
            </a:r>
            <a:r>
              <a:rPr lang="en-GB" sz="2400" dirty="0">
                <a:effectLst/>
                <a:latin typeface="+mj-lt"/>
                <a:ea typeface="Calibri"/>
              </a:rPr>
              <a:t> to choose how we act</a:t>
            </a:r>
          </a:p>
        </p:txBody>
      </p:sp>
      <p:sp>
        <p:nvSpPr>
          <p:cNvPr id="6" name="Text Box 2"/>
          <p:cNvSpPr txBox="1">
            <a:spLocks noChangeArrowheads="1"/>
          </p:cNvSpPr>
          <p:nvPr/>
        </p:nvSpPr>
        <p:spPr bwMode="auto">
          <a:xfrm>
            <a:off x="2915816" y="5013176"/>
            <a:ext cx="3384375" cy="1569660"/>
          </a:xfrm>
          <a:prstGeom prst="rect">
            <a:avLst/>
          </a:prstGeom>
          <a:solidFill>
            <a:srgbClr val="FFFFFF"/>
          </a:solidFill>
          <a:ln w="9525">
            <a:solidFill>
              <a:schemeClr val="tx1"/>
            </a:solidFill>
            <a:miter lim="800000"/>
            <a:headEnd/>
            <a:tailEnd/>
          </a:ln>
        </p:spPr>
        <p:txBody>
          <a:bodyPr rot="0" vert="horz" wrap="square" lIns="91440" tIns="45720" rIns="91440" bIns="45720" anchor="t" anchorCtr="0">
            <a:spAutoFit/>
          </a:bodyPr>
          <a:lstStyle/>
          <a:p>
            <a:pPr algn="ctr">
              <a:spcAft>
                <a:spcPts val="0"/>
              </a:spcAft>
            </a:pPr>
            <a:r>
              <a:rPr lang="en-GB" sz="2400" dirty="0" smtClean="0">
                <a:effectLst/>
                <a:ea typeface="Calibri"/>
              </a:rPr>
              <a:t>an </a:t>
            </a:r>
            <a:r>
              <a:rPr lang="en-GB" sz="2400" dirty="0">
                <a:effectLst/>
                <a:ea typeface="Calibri"/>
              </a:rPr>
              <a:t>ethical act is one that is performed out of a </a:t>
            </a:r>
            <a:r>
              <a:rPr lang="en-GB" sz="2400" b="1" dirty="0" smtClean="0">
                <a:effectLst/>
                <a:ea typeface="Calibri"/>
              </a:rPr>
              <a:t>reason-based</a:t>
            </a:r>
            <a:r>
              <a:rPr lang="en-GB" sz="2400" dirty="0" smtClean="0">
                <a:effectLst/>
                <a:ea typeface="Calibri"/>
              </a:rPr>
              <a:t> </a:t>
            </a:r>
            <a:r>
              <a:rPr lang="en-GB" sz="2400" b="1" dirty="0">
                <a:effectLst/>
                <a:ea typeface="Calibri"/>
              </a:rPr>
              <a:t>sense of duty</a:t>
            </a:r>
            <a:endParaRPr lang="en-GB" sz="2400" dirty="0">
              <a:effectLst/>
              <a:ea typeface="Calibri"/>
            </a:endParaRPr>
          </a:p>
        </p:txBody>
      </p:sp>
      <p:cxnSp>
        <p:nvCxnSpPr>
          <p:cNvPr id="8" name="Straight Arrow Connector 7"/>
          <p:cNvCxnSpPr>
            <a:stCxn id="4" idx="2"/>
          </p:cNvCxnSpPr>
          <p:nvPr/>
        </p:nvCxnSpPr>
        <p:spPr>
          <a:xfrm>
            <a:off x="4608004" y="3573016"/>
            <a:ext cx="0" cy="144016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3" idx="2"/>
          </p:cNvCxnSpPr>
          <p:nvPr/>
        </p:nvCxnSpPr>
        <p:spPr>
          <a:xfrm>
            <a:off x="1619672" y="3573016"/>
            <a:ext cx="2232248" cy="144016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2"/>
          </p:cNvCxnSpPr>
          <p:nvPr/>
        </p:nvCxnSpPr>
        <p:spPr>
          <a:xfrm flipH="1">
            <a:off x="5364088" y="3573016"/>
            <a:ext cx="2160240" cy="144016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097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a:bodyPr>
          <a:lstStyle/>
          <a:p>
            <a:r>
              <a:rPr lang="en-GB" dirty="0" smtClean="0"/>
              <a:t>Kant highlighted the importance of intentions, reason, and freedom for the allocation of ethical esteem and ethical responsibility</a:t>
            </a:r>
          </a:p>
          <a:p>
            <a:r>
              <a:rPr lang="en-GB" dirty="0" smtClean="0"/>
              <a:t>for Kant</a:t>
            </a:r>
            <a:r>
              <a:rPr lang="en-GB" dirty="0"/>
              <a:t>, an ethical act is one that is performed out of a </a:t>
            </a:r>
            <a:r>
              <a:rPr lang="en-GB" dirty="0" smtClean="0"/>
              <a:t>reason-based </a:t>
            </a:r>
            <a:r>
              <a:rPr lang="en-GB" dirty="0"/>
              <a:t>sense of duty</a:t>
            </a:r>
          </a:p>
          <a:p>
            <a:endParaRPr lang="en-GB" dirty="0"/>
          </a:p>
        </p:txBody>
      </p:sp>
    </p:spTree>
    <p:extLst>
      <p:ext uri="{BB962C8B-B14F-4D97-AF65-F5344CB8AC3E}">
        <p14:creationId xmlns:p14="http://schemas.microsoft.com/office/powerpoint/2010/main" val="258755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pPr lvl="0"/>
            <a:r>
              <a:rPr lang="en-GB" dirty="0" smtClean="0"/>
              <a:t>to </a:t>
            </a:r>
            <a:r>
              <a:rPr lang="en-GB" dirty="0"/>
              <a:t>explain the emphasis that Kantian ethics theory places on intention, reason and </a:t>
            </a:r>
            <a:r>
              <a:rPr lang="en-GB" dirty="0" smtClean="0"/>
              <a:t>freedom</a:t>
            </a:r>
            <a:endParaRPr lang="en-GB" dirty="0"/>
          </a:p>
          <a:p>
            <a:pPr lvl="0"/>
            <a:r>
              <a:rPr lang="en-GB" dirty="0" smtClean="0"/>
              <a:t>to explain </a:t>
            </a:r>
            <a:r>
              <a:rPr lang="en-GB" dirty="0"/>
              <a:t>why Kant believed actions that are motivated by a reason-based sense of duty to be most deserving of ethical </a:t>
            </a:r>
            <a:r>
              <a:rPr lang="en-GB" dirty="0" smtClean="0"/>
              <a:t>esteem</a:t>
            </a:r>
            <a:endParaRPr lang="en-GB" dirty="0"/>
          </a:p>
          <a:p>
            <a:endParaRPr lang="en-GB" dirty="0" smtClean="0"/>
          </a:p>
          <a:p>
            <a:pPr marL="0" indent="0">
              <a:buNone/>
            </a:pPr>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ethics presupposes the importance of</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intention</a:t>
            </a:r>
          </a:p>
          <a:p>
            <a:pPr marL="514350" indent="-514350">
              <a:buFont typeface="+mj-lt"/>
              <a:buAutoNum type="arabicPeriod"/>
            </a:pPr>
            <a:r>
              <a:rPr lang="en-GB" dirty="0" smtClean="0"/>
              <a:t>reason </a:t>
            </a:r>
          </a:p>
          <a:p>
            <a:pPr marL="514350" indent="-514350">
              <a:buFont typeface="+mj-lt"/>
              <a:buAutoNum type="arabicPeriod"/>
            </a:pPr>
            <a:r>
              <a:rPr lang="en-GB" dirty="0" smtClean="0"/>
              <a:t>freedom</a:t>
            </a:r>
            <a:endParaRPr lang="en-GB" dirty="0"/>
          </a:p>
        </p:txBody>
      </p:sp>
    </p:spTree>
    <p:extLst>
      <p:ext uri="{BB962C8B-B14F-4D97-AF65-F5344CB8AC3E}">
        <p14:creationId xmlns:p14="http://schemas.microsoft.com/office/powerpoint/2010/main" val="2293001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1. ethics </a:t>
            </a:r>
            <a:r>
              <a:rPr lang="en-GB" dirty="0"/>
              <a:t>presupposes the importance </a:t>
            </a:r>
            <a:r>
              <a:rPr lang="en-GB" dirty="0" smtClean="0"/>
              <a:t>of </a:t>
            </a:r>
            <a:r>
              <a:rPr lang="en-GB" b="1" dirty="0" smtClean="0"/>
              <a:t>intention</a:t>
            </a:r>
            <a:endParaRPr lang="en-GB" b="1" dirty="0"/>
          </a:p>
        </p:txBody>
      </p:sp>
      <p:sp>
        <p:nvSpPr>
          <p:cNvPr id="3" name="Content Placeholder 2"/>
          <p:cNvSpPr>
            <a:spLocks noGrp="1"/>
          </p:cNvSpPr>
          <p:nvPr>
            <p:ph idx="1"/>
          </p:nvPr>
        </p:nvSpPr>
        <p:spPr/>
        <p:txBody>
          <a:bodyPr/>
          <a:lstStyle/>
          <a:p>
            <a:pPr marL="0" indent="0">
              <a:buNone/>
            </a:pPr>
            <a:r>
              <a:rPr lang="en-GB" dirty="0" smtClean="0"/>
              <a:t>is it more </a:t>
            </a:r>
            <a:r>
              <a:rPr lang="en-GB" dirty="0"/>
              <a:t>deserving of ethical </a:t>
            </a:r>
            <a:r>
              <a:rPr lang="en-GB" dirty="0" smtClean="0"/>
              <a:t>esteem:</a:t>
            </a:r>
            <a:endParaRPr lang="en-GB" dirty="0"/>
          </a:p>
          <a:p>
            <a:r>
              <a:rPr lang="en-GB" dirty="0" smtClean="0"/>
              <a:t>to repay </a:t>
            </a:r>
            <a:r>
              <a:rPr lang="en-GB" dirty="0"/>
              <a:t>a debt because people might think ill of you otherwise</a:t>
            </a:r>
            <a:r>
              <a:rPr lang="en-GB" dirty="0" smtClean="0"/>
              <a:t>?</a:t>
            </a:r>
          </a:p>
          <a:p>
            <a:pPr marL="0" indent="0">
              <a:buNone/>
            </a:pPr>
            <a:r>
              <a:rPr lang="en-GB" dirty="0" smtClean="0"/>
              <a:t>or</a:t>
            </a:r>
            <a:endParaRPr lang="en-GB" dirty="0"/>
          </a:p>
          <a:p>
            <a:r>
              <a:rPr lang="en-GB" dirty="0" smtClean="0"/>
              <a:t>to repay </a:t>
            </a:r>
            <a:r>
              <a:rPr lang="en-GB" dirty="0"/>
              <a:t>a debt because you </a:t>
            </a:r>
            <a:r>
              <a:rPr lang="en-GB" dirty="0" smtClean="0"/>
              <a:t>believe that </a:t>
            </a:r>
            <a:r>
              <a:rPr lang="en-GB" dirty="0"/>
              <a:t>it is the right thing to do?</a:t>
            </a:r>
          </a:p>
          <a:p>
            <a:endParaRPr lang="en-GB" dirty="0"/>
          </a:p>
          <a:p>
            <a:pPr marL="0" indent="0">
              <a:buNone/>
            </a:pPr>
            <a:r>
              <a:rPr lang="en-GB" dirty="0" smtClean="0"/>
              <a:t>why</a:t>
            </a:r>
            <a:r>
              <a:rPr lang="en-GB" dirty="0"/>
              <a:t>?</a:t>
            </a:r>
          </a:p>
          <a:p>
            <a:endParaRPr lang="en-GB" dirty="0"/>
          </a:p>
        </p:txBody>
      </p:sp>
    </p:spTree>
    <p:extLst>
      <p:ext uri="{BB962C8B-B14F-4D97-AF65-F5344CB8AC3E}">
        <p14:creationId xmlns:p14="http://schemas.microsoft.com/office/powerpoint/2010/main" val="1547961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616624"/>
          </a:xfrm>
        </p:spPr>
        <p:txBody>
          <a:bodyPr>
            <a:normAutofit lnSpcReduction="10000"/>
          </a:bodyPr>
          <a:lstStyle/>
          <a:p>
            <a:pPr marL="0" indent="0">
              <a:buNone/>
            </a:pPr>
            <a:r>
              <a:rPr lang="en-GB" dirty="0" smtClean="0"/>
              <a:t>which company is more deserving of ethical esteem:</a:t>
            </a:r>
          </a:p>
          <a:p>
            <a:r>
              <a:rPr lang="en-GB" dirty="0" smtClean="0"/>
              <a:t>a company that supports local charities because doing so is good PR?</a:t>
            </a:r>
          </a:p>
          <a:p>
            <a:pPr marL="0" indent="0">
              <a:buNone/>
            </a:pPr>
            <a:r>
              <a:rPr lang="en-GB" dirty="0" smtClean="0"/>
              <a:t>or</a:t>
            </a:r>
          </a:p>
          <a:p>
            <a:r>
              <a:rPr lang="en-GB" dirty="0" smtClean="0"/>
              <a:t>a company that supports local charities because its managers and employees reason that they have an obligation to give something back to society in return for its support?</a:t>
            </a:r>
          </a:p>
          <a:p>
            <a:endParaRPr lang="en-GB" dirty="0"/>
          </a:p>
          <a:p>
            <a:pPr marL="0" indent="0">
              <a:buNone/>
            </a:pPr>
            <a:r>
              <a:rPr lang="en-GB" dirty="0" smtClean="0"/>
              <a:t>why?</a:t>
            </a:r>
            <a:endParaRPr lang="en-GB" dirty="0"/>
          </a:p>
        </p:txBody>
      </p:sp>
    </p:spTree>
    <p:extLst>
      <p:ext uri="{BB962C8B-B14F-4D97-AF65-F5344CB8AC3E}">
        <p14:creationId xmlns:p14="http://schemas.microsoft.com/office/powerpoint/2010/main" val="2208640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intentions matter to ethics:</a:t>
            </a:r>
            <a:endParaRPr lang="en-GB" dirty="0"/>
          </a:p>
        </p:txBody>
      </p:sp>
      <p:sp>
        <p:nvSpPr>
          <p:cNvPr id="3" name="Content Placeholder 2"/>
          <p:cNvSpPr>
            <a:spLocks noGrp="1"/>
          </p:cNvSpPr>
          <p:nvPr>
            <p:ph idx="1"/>
          </p:nvPr>
        </p:nvSpPr>
        <p:spPr/>
        <p:txBody>
          <a:bodyPr/>
          <a:lstStyle/>
          <a:p>
            <a:r>
              <a:rPr lang="en-GB" dirty="0" smtClean="0"/>
              <a:t>when we apportion ethical esteem and ethical responsibility, we tend to take people’s </a:t>
            </a:r>
            <a:r>
              <a:rPr lang="en-GB" b="1" dirty="0" smtClean="0"/>
              <a:t>intentions</a:t>
            </a:r>
            <a:r>
              <a:rPr lang="en-GB" dirty="0" smtClean="0"/>
              <a:t> into account</a:t>
            </a:r>
          </a:p>
          <a:p>
            <a:r>
              <a:rPr lang="en-GB" dirty="0" smtClean="0"/>
              <a:t>consequences may be important to ethics, but they are not everything</a:t>
            </a: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2. </a:t>
            </a:r>
            <a:r>
              <a:rPr lang="en-GB" dirty="0"/>
              <a:t>ethics presupposes the importance of </a:t>
            </a:r>
            <a:r>
              <a:rPr lang="en-GB" dirty="0" smtClean="0"/>
              <a:t>reason</a:t>
            </a:r>
            <a:endParaRPr lang="en-GB" dirty="0"/>
          </a:p>
        </p:txBody>
      </p:sp>
      <p:sp>
        <p:nvSpPr>
          <p:cNvPr id="3" name="Content Placeholder 2"/>
          <p:cNvSpPr>
            <a:spLocks noGrp="1"/>
          </p:cNvSpPr>
          <p:nvPr>
            <p:ph idx="1"/>
          </p:nvPr>
        </p:nvSpPr>
        <p:spPr>
          <a:xfrm>
            <a:off x="457200" y="1772816"/>
            <a:ext cx="8229600" cy="4608512"/>
          </a:xfrm>
        </p:spPr>
        <p:txBody>
          <a:bodyPr>
            <a:normAutofit/>
          </a:bodyPr>
          <a:lstStyle/>
          <a:p>
            <a:pPr marL="0" indent="0">
              <a:buNone/>
            </a:pPr>
            <a:r>
              <a:rPr lang="en-GB" dirty="0" smtClean="0"/>
              <a:t>according to Kant</a:t>
            </a:r>
          </a:p>
          <a:p>
            <a:r>
              <a:rPr lang="en-GB" dirty="0" smtClean="0"/>
              <a:t>someone who repays a debt because </a:t>
            </a:r>
            <a:r>
              <a:rPr lang="en-GB" b="1" dirty="0" smtClean="0"/>
              <a:t>reason</a:t>
            </a:r>
            <a:r>
              <a:rPr lang="en-GB" dirty="0" smtClean="0"/>
              <a:t> tells them that this is the right thing to do</a:t>
            </a:r>
          </a:p>
          <a:p>
            <a:pPr marL="0" indent="0">
              <a:buNone/>
            </a:pPr>
            <a:endParaRPr lang="en-GB" dirty="0" smtClean="0"/>
          </a:p>
          <a:p>
            <a:pPr marL="0" indent="0">
              <a:buNone/>
            </a:pPr>
            <a:r>
              <a:rPr lang="en-GB" dirty="0" smtClean="0"/>
              <a:t>is more deserving of ethical esteem than</a:t>
            </a:r>
          </a:p>
          <a:p>
            <a:r>
              <a:rPr lang="en-GB" dirty="0" smtClean="0"/>
              <a:t>someone who repays a debt because they are a naturally honest person who would not think of doing otherwise</a:t>
            </a:r>
            <a:endParaRPr lang="en-GB" dirty="0"/>
          </a:p>
        </p:txBody>
      </p:sp>
    </p:spTree>
    <p:extLst>
      <p:ext uri="{BB962C8B-B14F-4D97-AF65-F5344CB8AC3E}">
        <p14:creationId xmlns:p14="http://schemas.microsoft.com/office/powerpoint/2010/main" val="2470065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similarly, for Kant</a:t>
            </a:r>
            <a:endParaRPr lang="en-GB" dirty="0"/>
          </a:p>
        </p:txBody>
      </p:sp>
      <p:sp>
        <p:nvSpPr>
          <p:cNvPr id="3" name="Content Placeholder 2"/>
          <p:cNvSpPr>
            <a:spLocks noGrp="1"/>
          </p:cNvSpPr>
          <p:nvPr>
            <p:ph idx="1"/>
          </p:nvPr>
        </p:nvSpPr>
        <p:spPr>
          <a:xfrm>
            <a:off x="457200" y="1772816"/>
            <a:ext cx="8229600" cy="4353347"/>
          </a:xfrm>
        </p:spPr>
        <p:txBody>
          <a:bodyPr/>
          <a:lstStyle/>
          <a:p>
            <a:r>
              <a:rPr lang="en-GB" dirty="0" smtClean="0"/>
              <a:t>a company in which people reason about ethics and do what their reason tells them is the right thing to do</a:t>
            </a:r>
          </a:p>
          <a:p>
            <a:pPr marL="0" indent="0">
              <a:buNone/>
            </a:pPr>
            <a:endParaRPr lang="en-GB" dirty="0" smtClean="0"/>
          </a:p>
          <a:p>
            <a:pPr marL="0" indent="0">
              <a:buNone/>
            </a:pPr>
            <a:r>
              <a:rPr lang="en-GB" dirty="0" smtClean="0"/>
              <a:t>is more deserving of ethical esteem than</a:t>
            </a:r>
          </a:p>
          <a:p>
            <a:r>
              <a:rPr lang="en-GB" dirty="0" smtClean="0"/>
              <a:t>a company that is filled with people who just do the right thing without thinking about it</a:t>
            </a:r>
            <a:endParaRPr lang="en-GB" dirty="0"/>
          </a:p>
        </p:txBody>
      </p:sp>
    </p:spTree>
    <p:extLst>
      <p:ext uri="{BB962C8B-B14F-4D97-AF65-F5344CB8AC3E}">
        <p14:creationId xmlns:p14="http://schemas.microsoft.com/office/powerpoint/2010/main" val="3361703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other words, for Kant</a:t>
            </a:r>
            <a:endParaRPr lang="en-GB" dirty="0"/>
          </a:p>
        </p:txBody>
      </p:sp>
      <p:sp>
        <p:nvSpPr>
          <p:cNvPr id="3" name="Content Placeholder 2"/>
          <p:cNvSpPr>
            <a:spLocks noGrp="1"/>
          </p:cNvSpPr>
          <p:nvPr>
            <p:ph idx="1"/>
          </p:nvPr>
        </p:nvSpPr>
        <p:spPr>
          <a:xfrm>
            <a:off x="457200" y="1916832"/>
            <a:ext cx="8229600" cy="4209331"/>
          </a:xfrm>
        </p:spPr>
        <p:txBody>
          <a:bodyPr/>
          <a:lstStyle/>
          <a:p>
            <a:pPr marL="0" indent="0">
              <a:buNone/>
            </a:pPr>
            <a:r>
              <a:rPr lang="en-GB" dirty="0" smtClean="0"/>
              <a:t>it is more deserving of ethical esteem to</a:t>
            </a:r>
          </a:p>
          <a:p>
            <a:r>
              <a:rPr lang="en-GB" dirty="0" smtClean="0"/>
              <a:t>act out of a </a:t>
            </a:r>
            <a:r>
              <a:rPr lang="en-GB" b="1" dirty="0" smtClean="0"/>
              <a:t>reason-based</a:t>
            </a:r>
            <a:r>
              <a:rPr lang="en-GB" dirty="0" smtClean="0"/>
              <a:t> sense of duty </a:t>
            </a:r>
          </a:p>
          <a:p>
            <a:endParaRPr lang="en-GB" dirty="0"/>
          </a:p>
          <a:p>
            <a:pPr marL="0" indent="0">
              <a:buNone/>
            </a:pPr>
            <a:r>
              <a:rPr lang="en-GB" dirty="0" smtClean="0"/>
              <a:t>than it is to</a:t>
            </a:r>
          </a:p>
          <a:p>
            <a:r>
              <a:rPr lang="en-GB" dirty="0" smtClean="0"/>
              <a:t>act out of ethical </a:t>
            </a:r>
            <a:r>
              <a:rPr lang="en-GB" b="1" dirty="0" smtClean="0"/>
              <a:t>sentiment</a:t>
            </a:r>
          </a:p>
          <a:p>
            <a:endParaRPr lang="en-GB" b="1" dirty="0"/>
          </a:p>
          <a:p>
            <a:endParaRPr lang="en-GB" b="1" dirty="0" smtClean="0"/>
          </a:p>
          <a:p>
            <a:endParaRPr lang="en-GB" b="1" dirty="0"/>
          </a:p>
        </p:txBody>
      </p:sp>
    </p:spTree>
    <p:extLst>
      <p:ext uri="{BB962C8B-B14F-4D97-AF65-F5344CB8AC3E}">
        <p14:creationId xmlns:p14="http://schemas.microsoft.com/office/powerpoint/2010/main" val="2229524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905</TotalTime>
  <Words>644</Words>
  <Application>Microsoft Office PowerPoint</Application>
  <PresentationFormat>On-screen Show (4:3)</PresentationFormat>
  <Paragraphs>82</Paragraphs>
  <Slides>14</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Ethics Theory  and  Business Practice</vt:lpstr>
      <vt:lpstr>aims</vt:lpstr>
      <vt:lpstr>ethics presupposes the importance of</vt:lpstr>
      <vt:lpstr>1. ethics presupposes the importance of intention</vt:lpstr>
      <vt:lpstr>PowerPoint Presentation</vt:lpstr>
      <vt:lpstr>→ intentions matter to ethics:</vt:lpstr>
      <vt:lpstr>2. ethics presupposes the importance of reason</vt:lpstr>
      <vt:lpstr>similarly, for Kant</vt:lpstr>
      <vt:lpstr>in other words, for Kant</vt:lpstr>
      <vt:lpstr>PowerPoint Presentation</vt:lpstr>
      <vt:lpstr>reason as an expression of human freedom</vt:lpstr>
      <vt:lpstr>3. ethics presupposes the importance of freedom</vt:lpstr>
      <vt:lpstr>in summary</vt:lpstr>
      <vt:lpstr>key points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53</cp:revision>
  <dcterms:created xsi:type="dcterms:W3CDTF">2014-04-08T09:24:31Z</dcterms:created>
  <dcterms:modified xsi:type="dcterms:W3CDTF">2016-08-09T15:51:08Z</dcterms:modified>
</cp:coreProperties>
</file>